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140" r:id="rId3"/>
    <p:sldId id="1142" r:id="rId4"/>
    <p:sldId id="1169" r:id="rId5"/>
    <p:sldId id="1170" r:id="rId6"/>
    <p:sldId id="1171" r:id="rId7"/>
    <p:sldId id="1172" r:id="rId8"/>
    <p:sldId id="1173" r:id="rId9"/>
    <p:sldId id="1174" r:id="rId10"/>
    <p:sldId id="1175" r:id="rId11"/>
    <p:sldId id="1176" r:id="rId12"/>
    <p:sldId id="1177" r:id="rId13"/>
    <p:sldId id="1178" r:id="rId14"/>
    <p:sldId id="1179" r:id="rId15"/>
    <p:sldId id="1180" r:id="rId16"/>
    <p:sldId id="1181" r:id="rId17"/>
    <p:sldId id="1182" r:id="rId18"/>
    <p:sldId id="1183" r:id="rId19"/>
    <p:sldId id="1184" r:id="rId20"/>
    <p:sldId id="1185" r:id="rId21"/>
    <p:sldId id="1186" r:id="rId22"/>
    <p:sldId id="1143" r:id="rId23"/>
    <p:sldId id="1144" r:id="rId24"/>
    <p:sldId id="1145" r:id="rId25"/>
    <p:sldId id="1187" r:id="rId26"/>
    <p:sldId id="1188" r:id="rId27"/>
    <p:sldId id="1189" r:id="rId28"/>
    <p:sldId id="1190" r:id="rId29"/>
    <p:sldId id="1191" r:id="rId30"/>
    <p:sldId id="1146" r:id="rId31"/>
    <p:sldId id="1147" r:id="rId32"/>
    <p:sldId id="1192" r:id="rId33"/>
    <p:sldId id="1193" r:id="rId34"/>
    <p:sldId id="1194" r:id="rId35"/>
    <p:sldId id="1195" r:id="rId36"/>
    <p:sldId id="1148" r:id="rId37"/>
    <p:sldId id="1149" r:id="rId38"/>
    <p:sldId id="1150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82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418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813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11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 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年真题卷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A04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年初中学业水平考试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电流的磁效应被发现后，科学家笃信自然力的统一，以逆向的思想，开始在磁生电的研究中进行艰辛的探索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下列科学家与其重要发现对应正确的是（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电磁感应现象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奥斯特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电流的热效应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通电导体周围存在磁场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磁场对通电导体的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83962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65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8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如图所示，小华利用自制的喷雾器浇花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推动注射器的活塞时吸管内水面上升，这是因为吸管上方空气（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压强大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5-24.tif&amp;12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82" y="2204864"/>
            <a:ext cx="2296160" cy="1784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30651" y="41490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40801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64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国家速滑馆在冬奥会历史上首次采用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二氧化碳跨临界直冷制冰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技术原理简化如图所示，下列说法正确的是（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经过压缩机时温度降低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经过冷凝器时发生凝华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经过膨胀阀时发生升华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经过蒸发器时吸收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02267" y="46531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60300" y="14006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051" y="2098510"/>
            <a:ext cx="6824483" cy="264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9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如图所示，电源电压保持不变，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从右端向左端移动过程中，下列说法正确的是（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示数不变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示数变大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示数的乘积先变大后变小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示数之比不变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示数之比变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18292" y="450912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102" y="14551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937" y="1956160"/>
            <a:ext cx="3553453" cy="264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日，我国自主研制的全球首艘智能型无人系统母船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珠海云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科考船下水，如图所示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该船是利用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波对无人机进行远程遥控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滑翔翼无人机返回母船甲板时，由于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要滑行一段距离才能停下来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8-24.tif&amp;131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69" y="3324383"/>
            <a:ext cx="3827145" cy="206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2268" y="56612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47134" y="190028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22998" y="244568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98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塑料胶带属于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把贴在桌面的两条塑料胶带迅速撕开后让其靠近时，发现它们互相排斥，说明它们带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如图所示是我国古代发明的取火器的模型图，把木制推杆迅速推入牛角套筒时，杆前端的艾绒立刻燃烧起来，这是通过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的方式，使筒内空气内能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，温度升高，达到艾绒的着火点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2548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14886" y="83598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绝缘体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39622" y="141204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同种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29597" y="30718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做功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8622" y="358272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增大　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438" y="3645024"/>
            <a:ext cx="2914555" cy="245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5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福厦高铁预计明年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月建成运营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若高铁列车以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 km/h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的设计时速行驶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210 km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，需用时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；列车减速进站时，动能变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日，我国首座潮光互补型光伏电站并网发电，通过光伏发电、潮汐发电实现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日月同辉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发电站分别把太阳能和月亮潮汐能转化为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太阳能和潮汐能都属于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可再生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不可再生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）能源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8702" y="141277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0.6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87294" y="134076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5566" y="24632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电能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98862" y="296733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可再生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如图所示，用滑轮组帮助汽车脱困时，滑轮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；汽车被匀速拉动时，作用在绳子上的拉力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，滑轮组的机械效率为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，则汽车受到的摩擦力为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86244" y="458112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87494" y="830537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改变力的方向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58902" y="1978887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1 600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2627735"/>
            <a:ext cx="5274174" cy="188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如图所示，书静止在水平桌面上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画出书的受力示意图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 descr="YTImageFJWL11a-24.tif&amp;13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82" y="2312457"/>
            <a:ext cx="3444875" cy="18637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74276" y="450912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1874322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306" y="2060103"/>
            <a:ext cx="3549068" cy="236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7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用笔画线表示导线，将图中的开关、插座分别接入家庭电路中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3680" y="4221088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141277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1772816"/>
            <a:ext cx="4747550" cy="24463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215" y="1916833"/>
            <a:ext cx="4693196" cy="241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39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中国航天从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建站到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奔月，从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探火到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羲和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追日，一步步迈进探索星辰大海的伟大征程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下列星球空间尺度最大的是（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火星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518" y="24760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尊老爱幼是中华民族的传统美德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为了方便老年人剪指甲，在指甲剪的上方加装了一个小凸透镜，如图所示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请用物理知识说明：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）指甲剪上加装凸透镜的作用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3346" y="3038784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凸透镜起到放大镜的作用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指甲到凸透镜距离小于一倍焦距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成正立、放大的虚像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89815" y="462943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2074" y="4293096"/>
            <a:ext cx="714128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）磨指甲的金属磨甲片表面粗糙条纹的作用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1865" y="4917559"/>
            <a:ext cx="77495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磨甲片表面刻有粗糙条纹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可以增大表面的粗糙程度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增大摩擦力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利于磨掉指甲边缘的棱角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870" y="2319384"/>
            <a:ext cx="2974880" cy="235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6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）用如图甲所示的装置，探究平面镜成像的特点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）为了便于确定像的位置，玻璃板应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放置在水平桌面的白纸上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）将蜡烛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位置，可看到它在玻璃板后面的像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拿一支相同的蜡烛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竖立着在玻璃板后面移动，直到看上去它跟蜡烛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时，该位置记为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850" y="1844824"/>
            <a:ext cx="6729856" cy="23348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40770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1230" y="465095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竖直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741840" y="573325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完全重合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4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）将光屏放在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位置，任意转动都承接不到像，可知平面镜成的像是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）改变蜡烛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的位置，重复步骤（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），可得像与物位置的对应关系如图乙所示，可知平面镜成像时，像与物关于镜面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）将图乙中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处的蜡烛沿直线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向玻璃板方向移动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，此时像与物之间的距离是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，像的大小的变化情况是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3732708"/>
            <a:ext cx="6729856" cy="23348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97959" y="590369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646" y="83671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虚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19482" y="194644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对称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88927" y="3030199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10416" y="302105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不变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不同物质吸热的情况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）用相同的酒精灯加热质量相等的沙子和水，使它们升高相同的温度，通过比较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来判断吸收热量的多少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后，测得水的温度如图所示，该示数为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）多次实验后得到的数据如表所示，分析可得质量相等的水和沙子，升高相同的温度，水比沙子吸收更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的热量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278" y="3573016"/>
            <a:ext cx="1653886" cy="26583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58840" y="60932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加热时间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255446" y="246327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48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6974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多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）根据实验结论推理：沿海地区昼夜温差比内陆地区更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973639"/>
              </p:ext>
            </p:extLst>
          </p:nvPr>
        </p:nvGraphicFramePr>
        <p:xfrm>
          <a:off x="360854" y="1484784"/>
          <a:ext cx="114858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967923">
                  <a:extLst>
                    <a:ext uri="{9D8B030D-6E8A-4147-A177-3AD203B41FA5}">
                      <a16:colId xmlns:a16="http://schemas.microsoft.com/office/drawing/2014/main" val="3042687041"/>
                    </a:ext>
                  </a:extLst>
                </a:gridCol>
                <a:gridCol w="2261572">
                  <a:extLst>
                    <a:ext uri="{9D8B030D-6E8A-4147-A177-3AD203B41FA5}">
                      <a16:colId xmlns:a16="http://schemas.microsoft.com/office/drawing/2014/main" val="416826412"/>
                    </a:ext>
                  </a:extLst>
                </a:gridCol>
                <a:gridCol w="1809258">
                  <a:extLst>
                    <a:ext uri="{9D8B030D-6E8A-4147-A177-3AD203B41FA5}">
                      <a16:colId xmlns:a16="http://schemas.microsoft.com/office/drawing/2014/main" val="3606472128"/>
                    </a:ext>
                  </a:extLst>
                </a:gridCol>
                <a:gridCol w="1806260">
                  <a:extLst>
                    <a:ext uri="{9D8B030D-6E8A-4147-A177-3AD203B41FA5}">
                      <a16:colId xmlns:a16="http://schemas.microsoft.com/office/drawing/2014/main" val="1084378953"/>
                    </a:ext>
                  </a:extLst>
                </a:gridCol>
                <a:gridCol w="1640835">
                  <a:extLst>
                    <a:ext uri="{9D8B030D-6E8A-4147-A177-3AD203B41FA5}">
                      <a16:colId xmlns:a16="http://schemas.microsoft.com/office/drawing/2014/main" val="11580649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升高的温度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3496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加热水的时间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391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加热沙子的时间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346235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3159354"/>
            <a:ext cx="1653886" cy="26583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62749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59502" y="80341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）在探究声音的传播时，对课本中的实验进行改进，如图所示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）为了避免声音通过底部固体传出，利用磁悬浮装置使发声体悬浮于空中，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磁体上端为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磁体下端为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）将内部充有少量空气的气球口系紧，并悬挂于玻璃罩内壁，实验过程发现气球体积变大，说明罩内气压变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3897" y="580739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3038" y="1982432"/>
            <a:ext cx="1026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N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75764" y="305900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　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113" y="3179132"/>
            <a:ext cx="2568333" cy="268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3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）罩内空气不断减少，最后几乎听不到声音了，但发声体上方的轻质小球照旧跳动，说明发声体仍在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）本实验无法抽成绝对真空，需在实验的基础上，进一步推理得出：真空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写出一个运用类似研究方法的实验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87294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46934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振动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8622" y="242088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895407" y="233884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探究牛顿第一定律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或伽</a:t>
            </a:r>
            <a:r>
              <a:rPr lang="zh-CN" altLang="zh-CN" sz="2400" kern="100" smtClean="0">
                <a:ea typeface="楷体" panose="02010609060101010101" pitchFamily="49" charset="-122"/>
                <a:cs typeface="Times New Roman" panose="02020603050405020304" pitchFamily="18" charset="0"/>
              </a:rPr>
              <a:t>利</a:t>
            </a:r>
            <a:endParaRPr lang="en-US" altLang="zh-CN" sz="2400" kern="10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6708" y="2882553"/>
            <a:ext cx="5753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略理想实验、阻力对物体运动的影响等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93" y="3420827"/>
            <a:ext cx="2568333" cy="268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）在探究影响液体压强因素的实验中，用几根一端封有相同橡皮薄膜的玻璃管进行实验，在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号管中装入盐水，其他管中装入水，如图所示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）玻璃管下方薄膜鼓起的程度可反映液体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）根据图甲中三支相同玻璃管薄膜鼓起的程度，猜想：液体的压强可能与液体的质量、重力、体积或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2060848"/>
            <a:ext cx="6161551" cy="19894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405029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3278" y="482194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压强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14886" y="587727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深度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6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）图乙中，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号管上段更粗，下段与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号管粗细相同，两管中水的总长度相同，发现两管薄膜鼓起的程度相同，可得：液体压强的大小与液体的质量、重力、体积都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）图丙中，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号管的液柱长度相等，利用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号管可探究液体压强与液体的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）为了探究液体长度对液体压强的影响，选用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号管进行实验，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号管水柱比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号管水柱长，实验时需控制两管水柱的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38" y="4279043"/>
            <a:ext cx="6161551" cy="19894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7054" y="607660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1628800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无关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58702" y="265431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密度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39222" y="364490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深度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20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）小华用如图甲所示电路，测量标有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字样小灯泡的电阻，现有器材：电源（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）、电流表、电压表、滑动变阻器（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）、开关、导线若干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）根据图甲，用笔画线表示导线，将图乙中的实物图连接完整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983" y="2583149"/>
            <a:ext cx="9241288" cy="26460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3078" y="543629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9171" y="242088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166" y="2483331"/>
            <a:ext cx="4896544" cy="244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21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如图所示为我国纳西族东巴象形文字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晒干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，所描述的物态变化是（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熔化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汽化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1-24.tif&amp;12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46" y="1844824"/>
            <a:ext cx="2034540" cy="17329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8262" y="386104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43678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）闭合开关前，滑动变阻器滑片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应调至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，发现灯泡始终不亮，电流表示数为零，电压表示数等于电源电压，可判断故障是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）排除故障后进行实验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，当电压表示数为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时，电流表示数如图丙，为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，此时小灯泡的电阻为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88" y="3549387"/>
            <a:ext cx="8191941" cy="23455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21463" y="598169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002" y="3355147"/>
            <a:ext cx="2597727" cy="259772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383238" y="80709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最右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179693" y="1791689"/>
            <a:ext cx="4825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小灯泡断路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或小灯泡开路</a:t>
            </a:r>
            <a:r>
              <a:rPr lang="zh-CN" altLang="zh-CN" sz="2400" kern="100">
                <a:cs typeface="Times New Roman" panose="02020603050405020304" pitchFamily="18" charset="0"/>
              </a:rPr>
              <a:t>）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4606" y="3051791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0.24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734908" y="3001004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）根据实验数据，分别画出小灯泡和滑动变阻器的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图像，如图丁所示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根据图像可知：小灯泡两端电压越大，电阻越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；当滑动变阻器电阻与小灯泡电阻相等时，小灯泡消耗的功率是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184" y="2636912"/>
            <a:ext cx="4346286" cy="3767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23198" y="139245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99062" y="1959223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）小华发现无论如何移动滑片，小灯泡两端的电压都无法调到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现增加一个阻值为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和一个开关，对原电路进行改进，使小灯泡两端电压能在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5~3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之间变化，测出小灯泡在不同电压下的电阻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请在虚线框中画出电路图，要求电路连接后不再拆接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88351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878" y="3140968"/>
            <a:ext cx="3380952" cy="262857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73328" y="5769539"/>
            <a:ext cx="2502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［第</a:t>
            </a:r>
            <a:r>
              <a:rPr lang="en-US" altLang="zh-CN" sz="2400" kern="100">
                <a:cs typeface="Times New Roman" panose="02020603050405020304" pitchFamily="18" charset="0"/>
              </a:rPr>
              <a:t>28</a:t>
            </a:r>
            <a:r>
              <a:rPr lang="zh-CN" altLang="zh-CN" sz="2400" kern="100">
                <a:cs typeface="Times New Roman" panose="02020603050405020304" pitchFamily="18" charset="0"/>
              </a:rPr>
              <a:t>题（</a:t>
            </a:r>
            <a:r>
              <a:rPr lang="en-US" altLang="zh-CN" sz="2400" kern="100">
                <a:cs typeface="Times New Roman" panose="02020603050405020304" pitchFamily="18" charset="0"/>
              </a:rPr>
              <a:t>6</a:t>
            </a:r>
            <a:r>
              <a:rPr lang="zh-CN" altLang="zh-CN" sz="2400" kern="100">
                <a:cs typeface="Times New Roman" panose="02020603050405020304" pitchFamily="18" charset="0"/>
              </a:rPr>
              <a:t>）］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998862" y="3140968"/>
            <a:ext cx="3524968" cy="3274902"/>
          </a:xfrm>
          <a:prstGeom prst="rect">
            <a:avLst/>
          </a:prstGeom>
          <a:noFill/>
          <a:ln w="19050" algn="ctr">
            <a:solidFill>
              <a:srgbClr val="FF0000"/>
            </a:solidFill>
            <a:prstDash val="sysDash"/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0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）如图所示是一款摄像机自主启动装置的简化电路图，电源电压恒为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是红外线探测电阻，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是定值电阻，阻值为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Ω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两端的电压达到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V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时，摄像机自主启动拍摄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）电路中的电流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3546099"/>
                <a:ext cx="8230195" cy="824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电路中的电流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3546099"/>
                <a:ext cx="8230195" cy="824456"/>
              </a:xfrm>
              <a:prstGeom prst="rect">
                <a:avLst/>
              </a:prstGeom>
              <a:blipFill>
                <a:blip r:embed="rId2"/>
                <a:stretch>
                  <a:fillRect l="-1185" b="-5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06574" y="5013176"/>
                <a:ext cx="10728418" cy="1441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12V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8V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4V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的电阻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Ω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5013176"/>
                <a:ext cx="10728418" cy="1441292"/>
              </a:xfrm>
              <a:prstGeom prst="rect">
                <a:avLst/>
              </a:prstGeom>
              <a:blipFill>
                <a:blip r:embed="rId3"/>
                <a:stretch>
                  <a:fillRect l="-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406" y="2924944"/>
            <a:ext cx="2992624" cy="21764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63573" y="526228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48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）如图所示是某晾衣机的工作电路图，电源电压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是发热电阻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断开时，晾衣机开启风干功能，其额定功率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均闭合时，晾衣机开启烘干功能，通过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）使用风干功能时通过电动机的电流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75268" y="5661248"/>
                <a:ext cx="11485848" cy="8907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使用风干功能时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电路为电动机的简单电路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UI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.2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268" y="5661248"/>
                <a:ext cx="11485848" cy="890757"/>
              </a:xfrm>
              <a:prstGeom prst="rect">
                <a:avLst/>
              </a:prstGeom>
              <a:blipFill>
                <a:blip r:embed="rId2"/>
                <a:stretch>
                  <a:fillRect l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5242003" y="467321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846" y="2430720"/>
            <a:ext cx="3114476" cy="23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3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）使用烘干功能时电阻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内产生的热量；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）使用烘干功能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268760"/>
            <a:ext cx="11368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使用烘干功能时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电路中电动机和发热电阻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UI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220 V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A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60 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32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948751"/>
            <a:ext cx="7751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的功率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UI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220V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1A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220W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电路消耗的总功率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44W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220W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264W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电路消耗的总电能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Pt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264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64 kW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∙h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9542" y="48691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70" y="2492896"/>
            <a:ext cx="3114476" cy="23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15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）如图所示是一款能自动浮沉的潜水玩具，正方体潜水器内装有智能电磁铁，将它放入装有水的圆柱形薄壁容器中，容器放置在水平铁板上，不计容器的重力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潜水器启动后通过传感器测出其底部与铁板间的距离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，自动调节电磁铁电流大小，改变潜水器与铁板间的吸引力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闭合开关前，潜水器处于漂浮状态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闭合开关，潜水器启动后先匀速下沉，完全浸入水中后，变为加速下沉直至容器底部，下沉全过程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变化的关系保持不变，水深变化的影响忽略不计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已知潜水器的边长为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，容器的底面积为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，水深为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）潜水器漂浮时受到的浮力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58772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253191"/>
            <a:ext cx="8038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潜水器处于漂浮状态时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潜水器受到的浮力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潜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5N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502" y="4293096"/>
            <a:ext cx="3234855" cy="16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）下沉全过程潜水器重力所做的功；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62558" y="3544524"/>
                <a:ext cx="11665296" cy="276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潜水器的底面积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cm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cm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cm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01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gV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漂浮时浸入水中的深度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2000">
                                <a:cs typeface="Times New Roman" panose="02020603050405020304" pitchFamily="18" charset="0"/>
                              </a:rPr>
                              <m:t>浮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kern="100"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潜水器下降的距离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25 m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05 m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潜水器的重力所做的功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潜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5N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J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58" y="3544524"/>
                <a:ext cx="11665296" cy="2764796"/>
              </a:xfrm>
              <a:prstGeom prst="rect">
                <a:avLst/>
              </a:prstGeom>
              <a:blipFill>
                <a:blip r:embed="rId2"/>
                <a:stretch>
                  <a:fillRect l="-784" r="-836" b="-1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837387" y="29923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9415" y="1312918"/>
            <a:ext cx="3558341" cy="182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3552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）潜水器沉底静止后容器对铁板的压强</a:t>
            </a:r>
            <a:r>
              <a:rPr lang="en-US" altLang="zh-CN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1412776"/>
                <a:ext cx="11485848" cy="5217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潜水器匀速下沉时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随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的变化关系式为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</a:t>
                </a:r>
                <a:r>
                  <a:rPr lang="zh-CN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z="2300" kern="100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</a:pPr>
                <a:r>
                  <a:rPr lang="en-US" altLang="zh-CN" sz="2300" b="1" i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gS</a:t>
                </a:r>
                <a:r>
                  <a:rPr lang="en-US" altLang="zh-CN" sz="2300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300" b="1" kern="100" baseline="30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b="1" kern="100" baseline="30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 N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en-US" altLang="zh-CN" sz="2300" b="1" kern="100" baseline="30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</a:p>
              <a:p>
                <a:pPr eaLnBrk="1">
                  <a:spcAft>
                    <a:spcPts val="0"/>
                  </a:spcAft>
                </a:pPr>
                <a:r>
                  <a:rPr lang="zh-CN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依题意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</a:t>
                </a:r>
                <a:r>
                  <a:rPr lang="zh-CN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浸</a:t>
                </a:r>
                <a:endParaRPr lang="en-US" altLang="zh-CN" sz="2300" kern="100" smtClean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</a:pPr>
                <a:r>
                  <a:rPr lang="zh-CN" altLang="zh-CN" sz="2300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没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后加速下沉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随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的变化关系不变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潜水器沉底静止时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受到的吸力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潜水器漂浮时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潜水器受到的重力等于它排开水的重力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因此潜水器和水的总重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等于容器中只装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25 cm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深的水重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容器的底面积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300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1 000cm</a:t>
                </a:r>
                <a:r>
                  <a:rPr lang="en-US" altLang="zh-CN" sz="2300" b="1" kern="100" baseline="30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b="1" kern="100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潜水器和水的总重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gV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gS</a:t>
                </a:r>
                <a:r>
                  <a:rPr lang="en-US" altLang="zh-CN" sz="2300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kern="10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300" b="1" kern="100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b="1" kern="100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10N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b="1" kern="100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25m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250N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潜水器沉底静止时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容器对铁板的压力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压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300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250 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270 N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300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容器对铁板的压强</a:t>
                </a:r>
                <a:r>
                  <a:rPr lang="en-US" altLang="zh-CN" sz="2300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kern="100" baseline="2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300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300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300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270</m:t>
                        </m:r>
                        <m:r>
                          <a:rPr lang="en-US" altLang="zh-CN" sz="2300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300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0.1</m:t>
                        </m:r>
                        <m:sSup>
                          <m:sSupPr>
                            <m:ctrlPr>
                              <a:rPr lang="zh-CN" altLang="zh-CN" sz="23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300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300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300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2 700 Pa</a:t>
                </a:r>
                <a:r>
                  <a:rPr lang="en-US" altLang="zh-CN" sz="2300" kern="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412776"/>
                <a:ext cx="11485848" cy="5217197"/>
              </a:xfrm>
              <a:prstGeom prst="rect">
                <a:avLst/>
              </a:prstGeom>
              <a:blipFill>
                <a:blip r:embed="rId3"/>
                <a:stretch>
                  <a:fillRect l="-743" r="-7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6359" y="836712"/>
            <a:ext cx="3914175" cy="201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国产大飞机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采用碳纤维材料减轻机身质量，因为碳纤维材料具有较小的（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导热性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如图所示的光现象中，由于光的折射形成的是（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FJWL2-24.tif&amp;12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3" y="3212976"/>
            <a:ext cx="11309350" cy="21221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775726" y="87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47334" y="24720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84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摘星星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的航天员妈妈从空间站回到地球，把来自太空的纸星星送给女儿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纸星星从太空返回地面后（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质量变小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质量不变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重力变小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下列做法中，符合用电安全的是（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用淋湿的手拨动用电器开关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在高压线下放飞风筝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清洗空调前应断开电源开关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使用绝缘层破损的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6934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447134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0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如图所示，用大小相同的力，分别在不同位置按图示的方向开门，最容易的是（　　）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3-24.tif&amp;126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2132856"/>
            <a:ext cx="9793088" cy="2880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14089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39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下列对中学生体育运动相关数据的估测，符合实际的是（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立定跳远的距离约为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一个实心球的质量约为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跑步的速度约为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 m/s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跑的满分成绩约为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min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4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我国某著名书画家的书画简朴，富有生活气息，描绘了人与自然和谐共生的美好景象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如图所示是他的四幅作品，下列说法中正确的是（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旭日初升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以旭日为参照物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山是静止的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齐心协力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合力的大小可以大于分力之和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牧童骑牛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牧童受到支持力的施力物体是地面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春色满园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院子里花香四溢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说明分子是运动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4-24.tif&amp;12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726" y="1996629"/>
            <a:ext cx="7734300" cy="15836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360715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5139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83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神舟十四号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载人飞船发射取得圆满成功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以下说法正确的是（　　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火箭向下喷气获得向上的推力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说明力的作用是相互的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加速上升时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燃料的化学能全部转化为船箭的重力势能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飞船变换角度入轨时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它的运动状态保持不变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展开太阳能帆板的目的是保持飞船的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11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FF0000"/>
          </a:solidFill>
          <a:prstDash val="sysDash"/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3049</Words>
  <Application>Microsoft Office PowerPoint</Application>
  <PresentationFormat>自定义</PresentationFormat>
  <Paragraphs>283</Paragraphs>
  <Slides>38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9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441</cp:revision>
  <dcterms:created xsi:type="dcterms:W3CDTF">2020-11-06T05:24:00Z</dcterms:created>
  <dcterms:modified xsi:type="dcterms:W3CDTF">2025-09-10T12:14:20Z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